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90" r:id="rId4"/>
    <p:sldId id="289" r:id="rId5"/>
    <p:sldId id="288" r:id="rId6"/>
    <p:sldId id="282" r:id="rId7"/>
    <p:sldId id="287" r:id="rId8"/>
    <p:sldId id="285" r:id="rId9"/>
    <p:sldId id="283" r:id="rId10"/>
    <p:sldId id="284" r:id="rId11"/>
    <p:sldId id="286" r:id="rId12"/>
    <p:sldId id="26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E2D3-7C1B-480B-ABB6-C86600959352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15D1-E63E-4B45-A1D8-64A7B696D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DAE1-278C-4A31-BC0F-7770DDAAFBA9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1CBD-AF7C-4364-8587-13880F3DA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8259-425E-46C2-99C1-9506406C6082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7AE2-AFC3-4726-92AF-423BBE3E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84C9-9AC1-479C-96FA-DFA693DAFBDC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D5A8-8B2F-4D27-9243-4BC8FE40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5EF3-C32F-4614-9C40-7967F94DF4B1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37C3-D63F-4873-BE8F-83133D8E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5D86-CBC2-4D4C-8C42-D1E0550D8B74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1534-2039-4DFB-B364-5D536F315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8886-6F74-41DD-8213-85239CFDD2A7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FFA7-AB4A-4348-B7EB-09C0619F6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FE5A-FA09-43A9-B555-319D88F699F9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31B0-4FD6-4FC4-B22A-E1226DC42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E19F-529F-4AAF-9FD3-B6B616F610A9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22B7-151F-409C-AD16-4861115E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2135-E729-4E31-8405-F75F4FC4DAAE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66FB-6176-45DB-A476-9AAEFBBEB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B5DD-2169-4F19-962B-F07E04ABE894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2664-50D7-4578-A30E-87A0476EB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4D889-2683-4929-A990-944E9B463AA2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3E7248-BE72-4508-9E10-6B8B4108B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575" y="323850"/>
            <a:ext cx="836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 Black"/>
                <a:cs typeface="Arial Black"/>
              </a:rPr>
              <a:t>STUDY ISLAND MCAS REVIEW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j-lt"/>
                <a:cs typeface="Palatino"/>
              </a:rPr>
              <a:t>LIFE SCIENCE 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425950" y="1295400"/>
            <a:ext cx="4548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3200" u="sng">
                <a:latin typeface="Palatino"/>
                <a:ea typeface="Palatino"/>
                <a:cs typeface="Palatino"/>
              </a:rPr>
              <a:t>Assignment #4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Energy &amp; Living Things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Changes in Ecosystems</a:t>
            </a:r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13315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173288"/>
            <a:ext cx="36925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422650"/>
            <a:ext cx="24257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Changes in Ecosystems Over Time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183313" y="2649538"/>
            <a:ext cx="25336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Can you</a:t>
            </a:r>
          </a:p>
          <a:p>
            <a:pPr algn="ctr"/>
            <a:r>
              <a:rPr lang="en-US" sz="3200">
                <a:latin typeface="Calibri" pitchFamily="34" charset="0"/>
              </a:rPr>
              <a:t>explain the </a:t>
            </a:r>
          </a:p>
          <a:p>
            <a:pPr algn="ctr"/>
            <a:r>
              <a:rPr lang="en-US" sz="3200">
                <a:latin typeface="Calibri" pitchFamily="34" charset="0"/>
              </a:rPr>
              <a:t>graph shown?</a:t>
            </a:r>
          </a:p>
          <a:p>
            <a:pPr algn="ctr"/>
            <a:endParaRPr lang="en-US" sz="3200">
              <a:latin typeface="Calibri" pitchFamily="34" charset="0"/>
            </a:endParaRP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98600"/>
            <a:ext cx="57626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Changes in Ecosystems Over Time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5818188" y="1335088"/>
            <a:ext cx="26939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Can you</a:t>
            </a:r>
          </a:p>
          <a:p>
            <a:pPr algn="ctr"/>
            <a:r>
              <a:rPr lang="en-US" sz="3200">
                <a:latin typeface="Calibri" pitchFamily="34" charset="0"/>
              </a:rPr>
              <a:t>explain the </a:t>
            </a:r>
          </a:p>
          <a:p>
            <a:pPr algn="ctr"/>
            <a:r>
              <a:rPr lang="en-US" sz="3200">
                <a:latin typeface="Calibri" pitchFamily="34" charset="0"/>
              </a:rPr>
              <a:t>graphs shown?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996950"/>
            <a:ext cx="53213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475" y="3789363"/>
            <a:ext cx="34258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19288"/>
            <a:ext cx="25130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8863" y="1992313"/>
            <a:ext cx="46370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This lesson will help you to review material</a:t>
            </a:r>
          </a:p>
          <a:p>
            <a:pPr algn="ctr"/>
            <a:r>
              <a:rPr lang="en-US">
                <a:latin typeface="Calibri" pitchFamily="34" charset="0"/>
              </a:rPr>
              <a:t>that you learned in Grade 7 Life Science and</a:t>
            </a:r>
          </a:p>
          <a:p>
            <a:pPr algn="ctr"/>
            <a:r>
              <a:rPr lang="en-US">
                <a:latin typeface="Calibri" pitchFamily="34" charset="0"/>
              </a:rPr>
              <a:t>prepare you for this week’s Study Island lesson.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Your Grade 7 teachers send best wishes</a:t>
            </a:r>
          </a:p>
          <a:p>
            <a:pPr algn="ctr"/>
            <a:r>
              <a:rPr lang="en-US">
                <a:latin typeface="Calibri" pitchFamily="34" charset="0"/>
              </a:rPr>
              <a:t>and know you will be successful on </a:t>
            </a:r>
          </a:p>
          <a:p>
            <a:pPr algn="ctr"/>
            <a:r>
              <a:rPr lang="en-US">
                <a:latin typeface="Calibri" pitchFamily="34" charset="0"/>
              </a:rPr>
              <a:t>Grade 8 Science MCAS.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YOU CAN DO IT!!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pic>
        <p:nvPicPr>
          <p:cNvPr id="14338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620838"/>
            <a:ext cx="53832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18"/>
          <p:cNvSpPr txBox="1">
            <a:spLocks noChangeArrowheads="1"/>
          </p:cNvSpPr>
          <p:nvPr/>
        </p:nvSpPr>
        <p:spPr bwMode="auto">
          <a:xfrm>
            <a:off x="258763" y="1708150"/>
            <a:ext cx="2873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8000"/>
                </a:solidFill>
                <a:latin typeface="Calibri" pitchFamily="34" charset="0"/>
              </a:rPr>
              <a:t>PHOTOSYNTHESIS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0" name="TextBox 19"/>
          <p:cNvSpPr txBox="1">
            <a:spLocks noChangeArrowheads="1"/>
          </p:cNvSpPr>
          <p:nvPr/>
        </p:nvSpPr>
        <p:spPr bwMode="auto">
          <a:xfrm>
            <a:off x="5981700" y="2649538"/>
            <a:ext cx="29368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Can you</a:t>
            </a:r>
          </a:p>
          <a:p>
            <a:pPr algn="ctr"/>
            <a:r>
              <a:rPr lang="en-US" sz="3200">
                <a:latin typeface="Calibri" pitchFamily="34" charset="0"/>
              </a:rPr>
              <a:t>explain the </a:t>
            </a:r>
          </a:p>
          <a:p>
            <a:pPr algn="ctr"/>
            <a:r>
              <a:rPr lang="en-US" sz="3200">
                <a:latin typeface="Calibri" pitchFamily="34" charset="0"/>
              </a:rPr>
              <a:t>diagram shown?</a:t>
            </a:r>
          </a:p>
          <a:p>
            <a:pPr algn="ctr"/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pic>
        <p:nvPicPr>
          <p:cNvPr id="1536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620838"/>
            <a:ext cx="53832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5454650" y="876300"/>
            <a:ext cx="37957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What is the source of </a:t>
            </a:r>
            <a:r>
              <a:rPr lang="en-US" sz="2400" b="1" u="sng">
                <a:latin typeface="Calibri" pitchFamily="34" charset="0"/>
              </a:rPr>
              <a:t>energy</a:t>
            </a:r>
          </a:p>
          <a:p>
            <a:pPr algn="ctr"/>
            <a:r>
              <a:rPr lang="en-US" sz="2400">
                <a:latin typeface="Calibri" pitchFamily="34" charset="0"/>
              </a:rPr>
              <a:t>for photosynthesis?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What </a:t>
            </a:r>
            <a:r>
              <a:rPr lang="en-US" sz="2400" b="1" u="sng">
                <a:latin typeface="Calibri" pitchFamily="34" charset="0"/>
              </a:rPr>
              <a:t>pigment</a:t>
            </a:r>
            <a:r>
              <a:rPr lang="en-US" sz="2400">
                <a:latin typeface="Calibri" pitchFamily="34" charset="0"/>
              </a:rPr>
              <a:t> is found in</a:t>
            </a:r>
          </a:p>
          <a:p>
            <a:pPr algn="ctr"/>
            <a:r>
              <a:rPr lang="en-US" sz="2400">
                <a:latin typeface="Calibri" pitchFamily="34" charset="0"/>
              </a:rPr>
              <a:t>plants that allows them to</a:t>
            </a:r>
          </a:p>
          <a:p>
            <a:pPr algn="ctr"/>
            <a:r>
              <a:rPr lang="en-US" sz="2400">
                <a:latin typeface="Calibri" pitchFamily="34" charset="0"/>
              </a:rPr>
              <a:t>photosynthesize?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What </a:t>
            </a:r>
            <a:r>
              <a:rPr lang="en-US" sz="2400" b="1" u="sng">
                <a:latin typeface="Calibri" pitchFamily="34" charset="0"/>
              </a:rPr>
              <a:t>ingredients</a:t>
            </a:r>
            <a:r>
              <a:rPr lang="en-US" sz="2400">
                <a:latin typeface="Calibri" pitchFamily="34" charset="0"/>
              </a:rPr>
              <a:t> do plants</a:t>
            </a:r>
          </a:p>
          <a:p>
            <a:pPr algn="ctr"/>
            <a:r>
              <a:rPr lang="en-US" sz="2400">
                <a:latin typeface="Calibri" pitchFamily="34" charset="0"/>
              </a:rPr>
              <a:t>need in order to </a:t>
            </a:r>
          </a:p>
          <a:p>
            <a:pPr algn="ctr"/>
            <a:r>
              <a:rPr lang="en-US" sz="2400">
                <a:latin typeface="Calibri" pitchFamily="34" charset="0"/>
              </a:rPr>
              <a:t>photosynthesize?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What are the </a:t>
            </a:r>
            <a:r>
              <a:rPr lang="en-US" sz="2400" b="1" u="sng">
                <a:latin typeface="Calibri" pitchFamily="34" charset="0"/>
              </a:rPr>
              <a:t>products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algn="ctr"/>
            <a:r>
              <a:rPr lang="en-US" sz="2400">
                <a:latin typeface="Calibri" pitchFamily="34" charset="0"/>
              </a:rPr>
              <a:t>of photosynthesis? </a:t>
            </a:r>
          </a:p>
        </p:txBody>
      </p:sp>
      <p:sp>
        <p:nvSpPr>
          <p:cNvPr id="15364" name="TextBox 18"/>
          <p:cNvSpPr txBox="1">
            <a:spLocks noChangeArrowheads="1"/>
          </p:cNvSpPr>
          <p:nvPr/>
        </p:nvSpPr>
        <p:spPr bwMode="auto">
          <a:xfrm>
            <a:off x="258763" y="1708150"/>
            <a:ext cx="2873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8000"/>
                </a:solidFill>
                <a:latin typeface="Calibri" pitchFamily="34" charset="0"/>
              </a:rPr>
              <a:t>PHOTOSYNTHESIS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pic>
        <p:nvPicPr>
          <p:cNvPr id="16386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620838"/>
            <a:ext cx="53832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4"/>
          <p:cNvSpPr txBox="1">
            <a:spLocks noChangeArrowheads="1"/>
          </p:cNvSpPr>
          <p:nvPr/>
        </p:nvSpPr>
        <p:spPr bwMode="auto">
          <a:xfrm>
            <a:off x="5454650" y="876300"/>
            <a:ext cx="37957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What is the source of </a:t>
            </a:r>
            <a:r>
              <a:rPr lang="en-US" sz="2400" b="1" u="sng">
                <a:latin typeface="Calibri" pitchFamily="34" charset="0"/>
              </a:rPr>
              <a:t>energy</a:t>
            </a:r>
          </a:p>
          <a:p>
            <a:pPr algn="ctr"/>
            <a:r>
              <a:rPr lang="en-US" sz="2400">
                <a:latin typeface="Calibri" pitchFamily="34" charset="0"/>
              </a:rPr>
              <a:t>for photosynthesis?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The Sun</a:t>
            </a:r>
          </a:p>
          <a:p>
            <a:pPr algn="ctr"/>
            <a:r>
              <a:rPr lang="en-US" sz="2400">
                <a:latin typeface="Calibri" pitchFamily="34" charset="0"/>
              </a:rPr>
              <a:t>What </a:t>
            </a:r>
            <a:r>
              <a:rPr lang="en-US" sz="2400" b="1" u="sng">
                <a:latin typeface="Calibri" pitchFamily="34" charset="0"/>
              </a:rPr>
              <a:t>pigment</a:t>
            </a:r>
            <a:r>
              <a:rPr lang="en-US" sz="2400">
                <a:latin typeface="Calibri" pitchFamily="34" charset="0"/>
              </a:rPr>
              <a:t> is found in</a:t>
            </a:r>
          </a:p>
          <a:p>
            <a:pPr algn="ctr"/>
            <a:r>
              <a:rPr lang="en-US" sz="2400">
                <a:latin typeface="Calibri" pitchFamily="34" charset="0"/>
              </a:rPr>
              <a:t>plants that allows them to</a:t>
            </a:r>
          </a:p>
          <a:p>
            <a:pPr algn="ctr"/>
            <a:r>
              <a:rPr lang="en-US" sz="2400">
                <a:latin typeface="Calibri" pitchFamily="34" charset="0"/>
              </a:rPr>
              <a:t>photosynthesize?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Chlorophyll</a:t>
            </a:r>
          </a:p>
          <a:p>
            <a:pPr algn="ctr"/>
            <a:r>
              <a:rPr lang="en-US" sz="2400">
                <a:latin typeface="Calibri" pitchFamily="34" charset="0"/>
              </a:rPr>
              <a:t>What </a:t>
            </a:r>
            <a:r>
              <a:rPr lang="en-US" sz="2400" b="1" u="sng">
                <a:latin typeface="Calibri" pitchFamily="34" charset="0"/>
              </a:rPr>
              <a:t>ingredients</a:t>
            </a:r>
            <a:r>
              <a:rPr lang="en-US" sz="2400">
                <a:latin typeface="Calibri" pitchFamily="34" charset="0"/>
              </a:rPr>
              <a:t> do plants</a:t>
            </a:r>
          </a:p>
          <a:p>
            <a:pPr algn="ctr"/>
            <a:r>
              <a:rPr lang="en-US" sz="2400">
                <a:latin typeface="Calibri" pitchFamily="34" charset="0"/>
              </a:rPr>
              <a:t>need in order to </a:t>
            </a:r>
          </a:p>
          <a:p>
            <a:pPr algn="ctr"/>
            <a:r>
              <a:rPr lang="en-US" sz="2400">
                <a:latin typeface="Calibri" pitchFamily="34" charset="0"/>
              </a:rPr>
              <a:t>photosynthesize?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Carbon Dioxide &amp; Water</a:t>
            </a:r>
          </a:p>
          <a:p>
            <a:pPr algn="ctr"/>
            <a:r>
              <a:rPr lang="en-US" sz="2400">
                <a:latin typeface="Calibri" pitchFamily="34" charset="0"/>
              </a:rPr>
              <a:t>What are the </a:t>
            </a:r>
            <a:r>
              <a:rPr lang="en-US" sz="2400" b="1" u="sng">
                <a:latin typeface="Calibri" pitchFamily="34" charset="0"/>
              </a:rPr>
              <a:t>products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algn="ctr"/>
            <a:r>
              <a:rPr lang="en-US" sz="2400">
                <a:latin typeface="Calibri" pitchFamily="34" charset="0"/>
              </a:rPr>
              <a:t>of photosynthesis? 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Sugar (Glucose) &amp; Water</a:t>
            </a:r>
          </a:p>
        </p:txBody>
      </p:sp>
      <p:sp>
        <p:nvSpPr>
          <p:cNvPr id="16388" name="TextBox 18"/>
          <p:cNvSpPr txBox="1">
            <a:spLocks noChangeArrowheads="1"/>
          </p:cNvSpPr>
          <p:nvPr/>
        </p:nvSpPr>
        <p:spPr bwMode="auto">
          <a:xfrm>
            <a:off x="258763" y="1708150"/>
            <a:ext cx="2873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8000"/>
                </a:solidFill>
                <a:latin typeface="Calibri" pitchFamily="34" charset="0"/>
              </a:rPr>
              <a:t>PHOTOSYNTHESIS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196850" y="4654550"/>
            <a:ext cx="84740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Can you…</a:t>
            </a:r>
          </a:p>
          <a:p>
            <a:pPr algn="ctr"/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Explain the formula shown above</a:t>
            </a:r>
            <a:r>
              <a:rPr lang="en-US" sz="2400">
                <a:latin typeface="Calibri" pitchFamily="34" charset="0"/>
              </a:rPr>
              <a:t>?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247900"/>
            <a:ext cx="90757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pic>
        <p:nvPicPr>
          <p:cNvPr id="18434" name="Picture 3" descr="177340.pdf"/>
          <p:cNvPicPr>
            <a:picLocks noChangeAspect="1"/>
          </p:cNvPicPr>
          <p:nvPr/>
        </p:nvPicPr>
        <p:blipFill>
          <a:blip r:embed="rId2"/>
          <a:srcRect t="6351" b="24063"/>
          <a:stretch>
            <a:fillRect/>
          </a:stretch>
        </p:blipFill>
        <p:spPr bwMode="auto">
          <a:xfrm>
            <a:off x="1160463" y="1327150"/>
            <a:ext cx="67437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96850" y="5049838"/>
            <a:ext cx="84740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QUICK CHECK!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Can you name the producer, primary consumers, 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secondary consumers</a:t>
            </a:r>
            <a:r>
              <a:rPr lang="en-US" sz="2400">
                <a:latin typeface="Calibri" pitchFamily="34" charset="0"/>
              </a:rPr>
              <a:t>?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pic>
        <p:nvPicPr>
          <p:cNvPr id="19458" name="Picture 4" descr="Screen shot 2014-01-16 at 11.34.36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3" y="1728788"/>
            <a:ext cx="4441826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4129088" y="1422400"/>
            <a:ext cx="5130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Calibri" pitchFamily="34" charset="0"/>
              </a:rPr>
              <a:t>FOOD WEB CONNECTIONS</a:t>
            </a:r>
          </a:p>
          <a:p>
            <a:pPr algn="ctr"/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What if….</a:t>
            </a:r>
          </a:p>
          <a:p>
            <a:pPr algn="ctr"/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All of the </a:t>
            </a:r>
            <a:r>
              <a:rPr lang="en-US" sz="2400" b="1">
                <a:solidFill>
                  <a:srgbClr val="3366FF"/>
                </a:solidFill>
                <a:latin typeface="Calibri" pitchFamily="34" charset="0"/>
              </a:rPr>
              <a:t>trees </a:t>
            </a:r>
            <a:r>
              <a:rPr lang="en-US" sz="2400">
                <a:latin typeface="Calibri" pitchFamily="34" charset="0"/>
              </a:rPr>
              <a:t>were cut down </a:t>
            </a:r>
          </a:p>
          <a:p>
            <a:pPr algn="ctr"/>
            <a:r>
              <a:rPr lang="en-US" sz="2400">
                <a:latin typeface="Calibri" pitchFamily="34" charset="0"/>
              </a:rPr>
              <a:t>and removed from this food web?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All of the </a:t>
            </a:r>
            <a:r>
              <a:rPr lang="en-US" sz="2400" b="1">
                <a:solidFill>
                  <a:srgbClr val="3366FF"/>
                </a:solidFill>
                <a:latin typeface="Calibri" pitchFamily="34" charset="0"/>
              </a:rPr>
              <a:t>mountain lions </a:t>
            </a:r>
            <a:r>
              <a:rPr lang="en-US" sz="2400">
                <a:latin typeface="Calibri" pitchFamily="34" charset="0"/>
              </a:rPr>
              <a:t>were hunted</a:t>
            </a:r>
          </a:p>
          <a:p>
            <a:pPr algn="ctr"/>
            <a:r>
              <a:rPr lang="en-US" sz="2400">
                <a:latin typeface="Calibri" pitchFamily="34" charset="0"/>
              </a:rPr>
              <a:t>and removed from this food web?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All of the </a:t>
            </a:r>
            <a:r>
              <a:rPr lang="en-US" sz="2400" b="1">
                <a:solidFill>
                  <a:srgbClr val="3366FF"/>
                </a:solidFill>
                <a:latin typeface="Calibri" pitchFamily="34" charset="0"/>
              </a:rPr>
              <a:t>insects </a:t>
            </a:r>
            <a:r>
              <a:rPr lang="en-US" sz="2400">
                <a:latin typeface="Calibri" pitchFamily="34" charset="0"/>
              </a:rPr>
              <a:t>(grasshoppers/aphids)</a:t>
            </a: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were killed by pesticides and removed</a:t>
            </a:r>
          </a:p>
          <a:p>
            <a:pPr algn="ctr"/>
            <a:r>
              <a:rPr lang="en-US" sz="2400">
                <a:latin typeface="Calibri" pitchFamily="34" charset="0"/>
              </a:rPr>
              <a:t>from this food web?</a:t>
            </a:r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Energy in Ecosystems</a:t>
            </a:r>
          </a:p>
        </p:txBody>
      </p:sp>
      <p:pic>
        <p:nvPicPr>
          <p:cNvPr id="2048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63" y="1200150"/>
            <a:ext cx="6053137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96850" y="5486400"/>
            <a:ext cx="8474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Can you…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Describe the role of decomposers in an ecosystem?</a:t>
            </a:r>
          </a:p>
          <a:p>
            <a:pPr algn="ctr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Name two kinds of decomposers in a forest food web?</a:t>
            </a:r>
            <a:endParaRPr lang="en-US" sz="24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Changes in Ecosystems Over Time</a:t>
            </a:r>
          </a:p>
        </p:txBody>
      </p:sp>
      <p:pic>
        <p:nvPicPr>
          <p:cNvPr id="21506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39838"/>
            <a:ext cx="65214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6665913" y="2582863"/>
            <a:ext cx="2532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Can you</a:t>
            </a:r>
          </a:p>
          <a:p>
            <a:pPr algn="ctr"/>
            <a:r>
              <a:rPr lang="en-US" sz="3200">
                <a:latin typeface="Calibri" pitchFamily="34" charset="0"/>
              </a:rPr>
              <a:t>explain the </a:t>
            </a:r>
          </a:p>
          <a:p>
            <a:pPr algn="ctr"/>
            <a:r>
              <a:rPr lang="en-US" sz="3200">
                <a:latin typeface="Calibri" pitchFamily="34" charset="0"/>
              </a:rPr>
              <a:t>graph shown?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285</Words>
  <Application>Microsoft Macintosh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Black</vt:lpstr>
      <vt:lpstr>Palatino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Hingham Middle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Roberts</dc:creator>
  <cp:lastModifiedBy>default</cp:lastModifiedBy>
  <cp:revision>45</cp:revision>
  <dcterms:created xsi:type="dcterms:W3CDTF">2014-01-01T15:09:24Z</dcterms:created>
  <dcterms:modified xsi:type="dcterms:W3CDTF">2014-01-17T14:20:08Z</dcterms:modified>
</cp:coreProperties>
</file>