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0" r:id="rId3"/>
    <p:sldId id="257" r:id="rId4"/>
    <p:sldId id="281" r:id="rId5"/>
    <p:sldId id="282" r:id="rId6"/>
    <p:sldId id="283" r:id="rId7"/>
    <p:sldId id="284" r:id="rId8"/>
    <p:sldId id="285" r:id="rId9"/>
    <p:sldId id="288" r:id="rId10"/>
    <p:sldId id="286" r:id="rId11"/>
    <p:sldId id="289" r:id="rId12"/>
    <p:sldId id="260"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60" d="100"/>
          <a:sy n="60" d="100"/>
        </p:scale>
        <p:origin x="-70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CC61A0-E58D-49A9-9B9A-BF7C83427F77}" type="datetimeFigureOut">
              <a:rPr lang="en-US"/>
              <a:pPr>
                <a:defRPr/>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5FCD02-B451-428D-A1E1-31ED425C14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EB660A-AE53-44BB-850D-A93F47399BE7}" type="datetimeFigureOut">
              <a:rPr lang="en-US"/>
              <a:pPr>
                <a:defRPr/>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C85785-67AC-4C1A-9DB8-7757871091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08B448-F201-4358-9AB2-3F8EC787F969}" type="datetimeFigureOut">
              <a:rPr lang="en-US"/>
              <a:pPr>
                <a:defRPr/>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27238C-A097-4023-92B4-4B6CA1FC98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F85D7A-3A3C-4239-88C1-66FC71BFD3C9}" type="datetimeFigureOut">
              <a:rPr lang="en-US"/>
              <a:pPr>
                <a:defRPr/>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659660-DE0F-4549-98DE-8F8B7D5F4D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860E10-A78D-437B-9B37-EA314017696E}" type="datetimeFigureOut">
              <a:rPr lang="en-US"/>
              <a:pPr>
                <a:defRPr/>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538607-8F03-4835-9F00-276865EFA5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205F8D-4F1F-4D82-A936-859A806E972B}" type="datetimeFigureOut">
              <a:rPr lang="en-US"/>
              <a:pPr>
                <a:defRPr/>
              </a:pPr>
              <a:t>1/13/2014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9EBC48-01DD-470B-B46F-1B722A1C93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AA337E-B37A-4A1B-A7BC-E504E64976F9}" type="datetimeFigureOut">
              <a:rPr lang="en-US"/>
              <a:pPr>
                <a:defRPr/>
              </a:pPr>
              <a:t>1/13/2014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5DCDC9A-625D-449A-9A53-8F02DF117AC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20BB15-0265-410D-BB78-ED10EFE8FCB3}" type="datetimeFigureOut">
              <a:rPr lang="en-US"/>
              <a:pPr>
                <a:defRPr/>
              </a:pPr>
              <a:t>1/13/2014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E5BB18-B6EF-47CC-9375-1BB13BBBADF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148A80-9791-43B0-B3BD-CD6AA48869D0}" type="datetimeFigureOut">
              <a:rPr lang="en-US"/>
              <a:pPr>
                <a:defRPr/>
              </a:pPr>
              <a:t>1/13/2014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D22C8B-1457-4022-8092-F5DE3905CC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D7915C-F93D-4E02-B8A1-E53E55AFBD7C}" type="datetimeFigureOut">
              <a:rPr lang="en-US"/>
              <a:pPr>
                <a:defRPr/>
              </a:pPr>
              <a:t>1/13/2014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373562-B559-4C1B-91E2-9EB5F3ED39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08F39E-28B5-48AA-9A40-BAC58B34A6D5}" type="datetimeFigureOut">
              <a:rPr lang="en-US"/>
              <a:pPr>
                <a:defRPr/>
              </a:pPr>
              <a:t>1/13/2014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00BC8-E252-4F37-9CD7-F034830AE2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68FFC2D-C97A-4CA7-A6EF-ED3D98881A56}" type="datetimeFigureOut">
              <a:rPr lang="en-US"/>
              <a:pPr>
                <a:defRPr/>
              </a:pPr>
              <a:t>1/13/2014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360C7DF-7B8F-4094-A827-21AB040621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575" y="323850"/>
            <a:ext cx="8366125" cy="1077913"/>
          </a:xfrm>
          <a:prstGeom prst="rect">
            <a:avLst/>
          </a:prstGeom>
          <a:noFill/>
        </p:spPr>
        <p:txBody>
          <a:bodyPr>
            <a:spAutoFit/>
          </a:bodyPr>
          <a:lstStyle/>
          <a:p>
            <a:pPr algn="ctr" fontAlgn="auto">
              <a:spcBef>
                <a:spcPts val="0"/>
              </a:spcBef>
              <a:spcAft>
                <a:spcPts val="0"/>
              </a:spcAft>
              <a:defRPr/>
            </a:pPr>
            <a:r>
              <a:rPr lang="en-US" sz="3200" dirty="0">
                <a:latin typeface="Arial Black"/>
                <a:cs typeface="Arial Black"/>
              </a:rPr>
              <a:t>STUDY ISLAND MCAS REVIEW </a:t>
            </a:r>
          </a:p>
          <a:p>
            <a:pPr algn="ctr" fontAlgn="auto">
              <a:spcBef>
                <a:spcPts val="0"/>
              </a:spcBef>
              <a:spcAft>
                <a:spcPts val="0"/>
              </a:spcAft>
              <a:defRPr/>
            </a:pPr>
            <a:r>
              <a:rPr lang="en-US" sz="3200" u="sng" dirty="0">
                <a:latin typeface="+mj-lt"/>
                <a:cs typeface="Palatino"/>
              </a:rPr>
              <a:t>LIFE SCIENCE </a:t>
            </a:r>
          </a:p>
        </p:txBody>
      </p:sp>
      <p:sp>
        <p:nvSpPr>
          <p:cNvPr id="13314" name="TextBox 5"/>
          <p:cNvSpPr txBox="1">
            <a:spLocks noChangeArrowheads="1"/>
          </p:cNvSpPr>
          <p:nvPr/>
        </p:nvSpPr>
        <p:spPr bwMode="auto">
          <a:xfrm>
            <a:off x="5235575" y="1295400"/>
            <a:ext cx="2927350" cy="2676525"/>
          </a:xfrm>
          <a:prstGeom prst="rect">
            <a:avLst/>
          </a:prstGeom>
          <a:noFill/>
          <a:ln w="9525">
            <a:noFill/>
            <a:miter lim="800000"/>
            <a:headEnd/>
            <a:tailEnd/>
          </a:ln>
        </p:spPr>
        <p:txBody>
          <a:bodyPr wrap="none">
            <a:spAutoFit/>
          </a:bodyPr>
          <a:lstStyle/>
          <a:p>
            <a:pPr algn="ctr"/>
            <a:endParaRPr lang="en-US" sz="2400">
              <a:latin typeface="Calibri" pitchFamily="34" charset="0"/>
            </a:endParaRPr>
          </a:p>
          <a:p>
            <a:pPr algn="ctr"/>
            <a:r>
              <a:rPr lang="en-US" sz="3200" u="sng">
                <a:latin typeface="Palatino"/>
                <a:ea typeface="Palatino"/>
                <a:cs typeface="Palatino"/>
              </a:rPr>
              <a:t>Assignment #3</a:t>
            </a:r>
          </a:p>
          <a:p>
            <a:pPr algn="ctr"/>
            <a:r>
              <a:rPr lang="en-US" sz="3200">
                <a:latin typeface="Palatino"/>
                <a:ea typeface="Palatino"/>
                <a:cs typeface="Palatino"/>
              </a:rPr>
              <a:t>Evolution &amp; </a:t>
            </a:r>
          </a:p>
          <a:p>
            <a:pPr algn="ctr"/>
            <a:r>
              <a:rPr lang="en-US" sz="3200">
                <a:latin typeface="Palatino"/>
                <a:ea typeface="Palatino"/>
                <a:cs typeface="Palatino"/>
              </a:rPr>
              <a:t>Environment</a:t>
            </a:r>
          </a:p>
          <a:p>
            <a:pPr algn="ctr"/>
            <a:endParaRPr lang="en-US" sz="2400">
              <a:latin typeface="Calibri" pitchFamily="34" charset="0"/>
            </a:endParaRPr>
          </a:p>
          <a:p>
            <a:pPr algn="ctr"/>
            <a:endParaRPr lang="en-US" sz="2400">
              <a:latin typeface="Calibri" pitchFamily="34" charset="0"/>
            </a:endParaRPr>
          </a:p>
        </p:txBody>
      </p:sp>
      <p:pic>
        <p:nvPicPr>
          <p:cNvPr id="13315" name="Picture 6" descr="study island logo.jpg"/>
          <p:cNvPicPr>
            <a:picLocks noChangeAspect="1"/>
          </p:cNvPicPr>
          <p:nvPr/>
        </p:nvPicPr>
        <p:blipFill>
          <a:blip r:embed="rId2"/>
          <a:srcRect/>
          <a:stretch>
            <a:fillRect/>
          </a:stretch>
        </p:blipFill>
        <p:spPr bwMode="auto">
          <a:xfrm>
            <a:off x="598488" y="2173288"/>
            <a:ext cx="3692525" cy="4402137"/>
          </a:xfrm>
          <a:prstGeom prst="rect">
            <a:avLst/>
          </a:prstGeom>
          <a:noFill/>
          <a:ln w="9525">
            <a:noFill/>
            <a:miter lim="800000"/>
            <a:headEnd/>
            <a:tailEnd/>
          </a:ln>
        </p:spPr>
      </p:pic>
      <p:pic>
        <p:nvPicPr>
          <p:cNvPr id="13316" name="Picture 1" descr="darwinsfinches.jpg"/>
          <p:cNvPicPr>
            <a:picLocks noChangeAspect="1"/>
          </p:cNvPicPr>
          <p:nvPr/>
        </p:nvPicPr>
        <p:blipFill>
          <a:blip r:embed="rId3"/>
          <a:srcRect/>
          <a:stretch>
            <a:fillRect/>
          </a:stretch>
        </p:blipFill>
        <p:spPr bwMode="auto">
          <a:xfrm>
            <a:off x="4605338" y="3538538"/>
            <a:ext cx="4538662" cy="303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5"/>
          <p:cNvSpPr txBox="1">
            <a:spLocks noChangeArrowheads="1"/>
          </p:cNvSpPr>
          <p:nvPr/>
        </p:nvSpPr>
        <p:spPr bwMode="auto">
          <a:xfrm>
            <a:off x="1225550" y="473075"/>
            <a:ext cx="6721475" cy="523875"/>
          </a:xfrm>
          <a:prstGeom prst="rect">
            <a:avLst/>
          </a:prstGeom>
          <a:noFill/>
          <a:ln w="9525">
            <a:noFill/>
            <a:miter lim="800000"/>
            <a:headEnd/>
            <a:tailEnd/>
          </a:ln>
        </p:spPr>
        <p:txBody>
          <a:bodyPr>
            <a:spAutoFit/>
          </a:bodyPr>
          <a:lstStyle/>
          <a:p>
            <a:pPr algn="ctr"/>
            <a:r>
              <a:rPr lang="en-US" sz="2800" b="1">
                <a:latin typeface="Calibri" pitchFamily="34" charset="0"/>
              </a:rPr>
              <a:t>Energy Pyramids</a:t>
            </a:r>
          </a:p>
        </p:txBody>
      </p:sp>
      <p:sp>
        <p:nvSpPr>
          <p:cNvPr id="22530" name="TextBox 3"/>
          <p:cNvSpPr txBox="1">
            <a:spLocks noChangeArrowheads="1"/>
          </p:cNvSpPr>
          <p:nvPr/>
        </p:nvSpPr>
        <p:spPr bwMode="auto">
          <a:xfrm>
            <a:off x="811213" y="1457325"/>
            <a:ext cx="185737" cy="369888"/>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2531" name="Picture 2"/>
          <p:cNvPicPr>
            <a:picLocks noChangeAspect="1"/>
          </p:cNvPicPr>
          <p:nvPr/>
        </p:nvPicPr>
        <p:blipFill>
          <a:blip r:embed="rId2"/>
          <a:srcRect/>
          <a:stretch>
            <a:fillRect/>
          </a:stretch>
        </p:blipFill>
        <p:spPr bwMode="auto">
          <a:xfrm>
            <a:off x="2224088" y="1266825"/>
            <a:ext cx="4356100" cy="2311400"/>
          </a:xfrm>
          <a:prstGeom prst="rect">
            <a:avLst/>
          </a:prstGeom>
          <a:noFill/>
          <a:ln w="9525">
            <a:noFill/>
            <a:miter lim="800000"/>
            <a:headEnd/>
            <a:tailEnd/>
          </a:ln>
        </p:spPr>
      </p:pic>
      <p:sp>
        <p:nvSpPr>
          <p:cNvPr id="22532" name="Rectangle 4"/>
          <p:cNvSpPr>
            <a:spLocks noChangeArrowheads="1"/>
          </p:cNvSpPr>
          <p:nvPr/>
        </p:nvSpPr>
        <p:spPr bwMode="auto">
          <a:xfrm>
            <a:off x="661988" y="3933825"/>
            <a:ext cx="7894637" cy="1938338"/>
          </a:xfrm>
          <a:prstGeom prst="rect">
            <a:avLst/>
          </a:prstGeom>
          <a:noFill/>
          <a:ln w="9525">
            <a:noFill/>
            <a:miter lim="800000"/>
            <a:headEnd/>
            <a:tailEnd/>
          </a:ln>
        </p:spPr>
        <p:txBody>
          <a:bodyPr>
            <a:spAutoFit/>
          </a:bodyPr>
          <a:lstStyle/>
          <a:p>
            <a:r>
              <a:rPr lang="en-US" sz="2400">
                <a:latin typeface="Calibri" pitchFamily="34" charset="0"/>
              </a:rPr>
              <a:t>The amount of </a:t>
            </a:r>
            <a:r>
              <a:rPr lang="en-US" sz="2400" u="sng">
                <a:latin typeface="Calibri" pitchFamily="34" charset="0"/>
              </a:rPr>
              <a:t>energy</a:t>
            </a:r>
            <a:r>
              <a:rPr lang="en-US" sz="2400">
                <a:latin typeface="Calibri" pitchFamily="34" charset="0"/>
              </a:rPr>
              <a:t> available </a:t>
            </a:r>
            <a:r>
              <a:rPr lang="en-US" sz="2400" u="sng">
                <a:solidFill>
                  <a:srgbClr val="3366FF"/>
                </a:solidFill>
                <a:latin typeface="Calibri" pitchFamily="34" charset="0"/>
              </a:rPr>
              <a:t>_______</a:t>
            </a:r>
            <a:r>
              <a:rPr lang="en-US" sz="2400">
                <a:latin typeface="Calibri" pitchFamily="34" charset="0"/>
              </a:rPr>
              <a:t>in the </a:t>
            </a:r>
            <a:r>
              <a:rPr lang="en-US" sz="2400" u="sng">
                <a:latin typeface="Calibri" pitchFamily="34" charset="0"/>
              </a:rPr>
              <a:t>higher levels </a:t>
            </a:r>
            <a:r>
              <a:rPr lang="en-US" sz="2400">
                <a:latin typeface="Calibri" pitchFamily="34" charset="0"/>
              </a:rPr>
              <a:t>of the ecosystem because energy is used by the organisms to perform their bodily functions or is given off as heat. So, animals at the top of the pyramid have </a:t>
            </a:r>
            <a:r>
              <a:rPr lang="en-US" sz="2400" u="sng">
                <a:solidFill>
                  <a:srgbClr val="3366FF"/>
                </a:solidFill>
                <a:latin typeface="Calibri" pitchFamily="34" charset="0"/>
              </a:rPr>
              <a:t>_______</a:t>
            </a:r>
            <a:r>
              <a:rPr lang="en-US" sz="2400">
                <a:latin typeface="Calibri" pitchFamily="34" charset="0"/>
              </a:rPr>
              <a:t> energy available to them than animals at the bottom.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5"/>
          <p:cNvSpPr txBox="1">
            <a:spLocks noChangeArrowheads="1"/>
          </p:cNvSpPr>
          <p:nvPr/>
        </p:nvSpPr>
        <p:spPr bwMode="auto">
          <a:xfrm>
            <a:off x="1225550" y="473075"/>
            <a:ext cx="6721475" cy="523875"/>
          </a:xfrm>
          <a:prstGeom prst="rect">
            <a:avLst/>
          </a:prstGeom>
          <a:noFill/>
          <a:ln w="9525">
            <a:noFill/>
            <a:miter lim="800000"/>
            <a:headEnd/>
            <a:tailEnd/>
          </a:ln>
        </p:spPr>
        <p:txBody>
          <a:bodyPr>
            <a:spAutoFit/>
          </a:bodyPr>
          <a:lstStyle/>
          <a:p>
            <a:pPr algn="ctr"/>
            <a:r>
              <a:rPr lang="en-US" sz="2800" b="1">
                <a:latin typeface="Calibri" pitchFamily="34" charset="0"/>
              </a:rPr>
              <a:t>Ecosystem Energy Pyramids</a:t>
            </a:r>
          </a:p>
        </p:txBody>
      </p:sp>
      <p:sp>
        <p:nvSpPr>
          <p:cNvPr id="23554" name="TextBox 3"/>
          <p:cNvSpPr txBox="1">
            <a:spLocks noChangeArrowheads="1"/>
          </p:cNvSpPr>
          <p:nvPr/>
        </p:nvSpPr>
        <p:spPr bwMode="auto">
          <a:xfrm>
            <a:off x="811213" y="1457325"/>
            <a:ext cx="185737" cy="369888"/>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3555" name="Picture 2"/>
          <p:cNvPicPr>
            <a:picLocks noChangeAspect="1"/>
          </p:cNvPicPr>
          <p:nvPr/>
        </p:nvPicPr>
        <p:blipFill>
          <a:blip r:embed="rId2"/>
          <a:srcRect/>
          <a:stretch>
            <a:fillRect/>
          </a:stretch>
        </p:blipFill>
        <p:spPr bwMode="auto">
          <a:xfrm>
            <a:off x="1746250" y="996950"/>
            <a:ext cx="4356100" cy="2311400"/>
          </a:xfrm>
          <a:prstGeom prst="rect">
            <a:avLst/>
          </a:prstGeom>
          <a:noFill/>
          <a:ln w="9525">
            <a:noFill/>
            <a:miter lim="800000"/>
            <a:headEnd/>
            <a:tailEnd/>
          </a:ln>
        </p:spPr>
      </p:pic>
      <p:sp>
        <p:nvSpPr>
          <p:cNvPr id="23556" name="Rectangle 4"/>
          <p:cNvSpPr>
            <a:spLocks noChangeArrowheads="1"/>
          </p:cNvSpPr>
          <p:nvPr/>
        </p:nvSpPr>
        <p:spPr bwMode="auto">
          <a:xfrm>
            <a:off x="661988" y="3933825"/>
            <a:ext cx="7894637" cy="1938338"/>
          </a:xfrm>
          <a:prstGeom prst="rect">
            <a:avLst/>
          </a:prstGeom>
          <a:noFill/>
          <a:ln w="9525">
            <a:noFill/>
            <a:miter lim="800000"/>
            <a:headEnd/>
            <a:tailEnd/>
          </a:ln>
        </p:spPr>
        <p:txBody>
          <a:bodyPr>
            <a:spAutoFit/>
          </a:bodyPr>
          <a:lstStyle/>
          <a:p>
            <a:r>
              <a:rPr lang="en-US" sz="2400">
                <a:latin typeface="Calibri" pitchFamily="34" charset="0"/>
              </a:rPr>
              <a:t>The amount of energy available</a:t>
            </a:r>
            <a:r>
              <a:rPr lang="en-US" sz="2400">
                <a:solidFill>
                  <a:srgbClr val="3366FF"/>
                </a:solidFill>
                <a:latin typeface="Calibri" pitchFamily="34" charset="0"/>
              </a:rPr>
              <a:t> </a:t>
            </a:r>
            <a:r>
              <a:rPr lang="en-US" sz="2400" u="sng">
                <a:solidFill>
                  <a:srgbClr val="3366FF"/>
                </a:solidFill>
                <a:latin typeface="Calibri" pitchFamily="34" charset="0"/>
              </a:rPr>
              <a:t>decreases</a:t>
            </a:r>
            <a:r>
              <a:rPr lang="en-US" sz="2400">
                <a:solidFill>
                  <a:srgbClr val="3366FF"/>
                </a:solidFill>
                <a:latin typeface="Calibri" pitchFamily="34" charset="0"/>
              </a:rPr>
              <a:t> </a:t>
            </a:r>
            <a:r>
              <a:rPr lang="en-US" sz="2400">
                <a:latin typeface="Calibri" pitchFamily="34" charset="0"/>
              </a:rPr>
              <a:t>in the higher levels of the ecosystem because energy is used by the organisms to perform their bodily functions or is given off as heat. So, animals at the top of the pyramid have </a:t>
            </a:r>
            <a:r>
              <a:rPr lang="en-US" sz="2400" u="sng">
                <a:solidFill>
                  <a:srgbClr val="3366FF"/>
                </a:solidFill>
                <a:latin typeface="Calibri" pitchFamily="34" charset="0"/>
              </a:rPr>
              <a:t>less</a:t>
            </a:r>
            <a:r>
              <a:rPr lang="en-US" sz="2400">
                <a:latin typeface="Calibri" pitchFamily="34" charset="0"/>
              </a:rPr>
              <a:t> energy available to them than animals at the bottom.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descr="study island logo.jpg"/>
          <p:cNvPicPr>
            <a:picLocks noChangeAspect="1"/>
          </p:cNvPicPr>
          <p:nvPr/>
        </p:nvPicPr>
        <p:blipFill>
          <a:blip r:embed="rId2"/>
          <a:srcRect/>
          <a:stretch>
            <a:fillRect/>
          </a:stretch>
        </p:blipFill>
        <p:spPr bwMode="auto">
          <a:xfrm>
            <a:off x="357188" y="1919288"/>
            <a:ext cx="2513012" cy="2997200"/>
          </a:xfrm>
          <a:prstGeom prst="rect">
            <a:avLst/>
          </a:prstGeom>
          <a:noFill/>
          <a:ln w="9525">
            <a:noFill/>
            <a:miter lim="800000"/>
            <a:headEnd/>
            <a:tailEnd/>
          </a:ln>
        </p:spPr>
      </p:pic>
      <p:sp>
        <p:nvSpPr>
          <p:cNvPr id="24578" name="TextBox 1"/>
          <p:cNvSpPr txBox="1">
            <a:spLocks noChangeArrowheads="1"/>
          </p:cNvSpPr>
          <p:nvPr/>
        </p:nvSpPr>
        <p:spPr bwMode="auto">
          <a:xfrm>
            <a:off x="3598863" y="1992313"/>
            <a:ext cx="4637087" cy="2862262"/>
          </a:xfrm>
          <a:prstGeom prst="rect">
            <a:avLst/>
          </a:prstGeom>
          <a:noFill/>
          <a:ln w="9525">
            <a:noFill/>
            <a:miter lim="800000"/>
            <a:headEnd/>
            <a:tailEnd/>
          </a:ln>
        </p:spPr>
        <p:txBody>
          <a:bodyPr wrap="none">
            <a:spAutoFit/>
          </a:bodyPr>
          <a:lstStyle/>
          <a:p>
            <a:pPr algn="ctr"/>
            <a:endParaRPr lang="en-US">
              <a:latin typeface="Calibri" pitchFamily="34" charset="0"/>
            </a:endParaRPr>
          </a:p>
          <a:p>
            <a:pPr algn="ctr"/>
            <a:r>
              <a:rPr lang="en-US">
                <a:latin typeface="Calibri" pitchFamily="34" charset="0"/>
              </a:rPr>
              <a:t>This lesson will help you to review material</a:t>
            </a:r>
          </a:p>
          <a:p>
            <a:pPr algn="ctr"/>
            <a:r>
              <a:rPr lang="en-US">
                <a:latin typeface="Calibri" pitchFamily="34" charset="0"/>
              </a:rPr>
              <a:t>that you learned in Grade 7 Life Science and</a:t>
            </a:r>
          </a:p>
          <a:p>
            <a:pPr algn="ctr"/>
            <a:r>
              <a:rPr lang="en-US">
                <a:latin typeface="Calibri" pitchFamily="34" charset="0"/>
              </a:rPr>
              <a:t>prepare you for this week’s Study Island lesson.</a:t>
            </a:r>
          </a:p>
          <a:p>
            <a:pPr algn="ctr"/>
            <a:endParaRPr lang="en-US">
              <a:latin typeface="Calibri" pitchFamily="34" charset="0"/>
            </a:endParaRPr>
          </a:p>
          <a:p>
            <a:pPr algn="ctr"/>
            <a:r>
              <a:rPr lang="en-US">
                <a:latin typeface="Calibri" pitchFamily="34" charset="0"/>
              </a:rPr>
              <a:t>Your Grade 7 teachers send best wishes</a:t>
            </a:r>
          </a:p>
          <a:p>
            <a:pPr algn="ctr"/>
            <a:r>
              <a:rPr lang="en-US">
                <a:latin typeface="Calibri" pitchFamily="34" charset="0"/>
              </a:rPr>
              <a:t>and know you will be successful on </a:t>
            </a:r>
          </a:p>
          <a:p>
            <a:pPr algn="ctr"/>
            <a:r>
              <a:rPr lang="en-US">
                <a:latin typeface="Calibri" pitchFamily="34" charset="0"/>
              </a:rPr>
              <a:t>Grade 8 Science MCAS.</a:t>
            </a:r>
          </a:p>
          <a:p>
            <a:pPr algn="ctr"/>
            <a:endParaRPr lang="en-US">
              <a:latin typeface="Calibri" pitchFamily="34" charset="0"/>
            </a:endParaRPr>
          </a:p>
          <a:p>
            <a:pPr algn="ctr"/>
            <a:r>
              <a:rPr lang="en-US">
                <a:latin typeface="Calibri" pitchFamily="34" charset="0"/>
              </a:rPr>
              <a:t>YOU CAN DO 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995363" y="473075"/>
            <a:ext cx="6723062" cy="954088"/>
          </a:xfrm>
          <a:prstGeom prst="rect">
            <a:avLst/>
          </a:prstGeom>
          <a:noFill/>
          <a:ln w="9525">
            <a:noFill/>
            <a:miter lim="800000"/>
            <a:headEnd/>
            <a:tailEnd/>
          </a:ln>
        </p:spPr>
        <p:txBody>
          <a:bodyPr>
            <a:spAutoFit/>
          </a:bodyPr>
          <a:lstStyle/>
          <a:p>
            <a:pPr algn="ctr"/>
            <a:r>
              <a:rPr lang="en-US" sz="2800" b="1">
                <a:latin typeface="Calibri" pitchFamily="34" charset="0"/>
              </a:rPr>
              <a:t>Evidence for Darwin’s</a:t>
            </a:r>
          </a:p>
          <a:p>
            <a:pPr algn="ctr"/>
            <a:r>
              <a:rPr lang="en-US" sz="2800" b="1">
                <a:latin typeface="Calibri" pitchFamily="34" charset="0"/>
              </a:rPr>
              <a:t> Theory of Evolution by Natural Selection</a:t>
            </a:r>
          </a:p>
        </p:txBody>
      </p:sp>
      <p:pic>
        <p:nvPicPr>
          <p:cNvPr id="14338" name="Picture 3" descr="Charles_Darwin_photograph_by_Julia_Margaret_Cameron,_1968.jpg"/>
          <p:cNvPicPr>
            <a:picLocks noChangeAspect="1"/>
          </p:cNvPicPr>
          <p:nvPr/>
        </p:nvPicPr>
        <p:blipFill>
          <a:blip r:embed="rId2"/>
          <a:srcRect/>
          <a:stretch>
            <a:fillRect/>
          </a:stretch>
        </p:blipFill>
        <p:spPr bwMode="auto">
          <a:xfrm>
            <a:off x="393700" y="1676400"/>
            <a:ext cx="3316288" cy="4383088"/>
          </a:xfrm>
          <a:prstGeom prst="rect">
            <a:avLst/>
          </a:prstGeom>
          <a:noFill/>
          <a:ln w="9525">
            <a:noFill/>
            <a:miter lim="800000"/>
            <a:headEnd/>
            <a:tailEnd/>
          </a:ln>
        </p:spPr>
      </p:pic>
      <p:sp>
        <p:nvSpPr>
          <p:cNvPr id="14339" name="TextBox 1"/>
          <p:cNvSpPr txBox="1">
            <a:spLocks noChangeArrowheads="1"/>
          </p:cNvSpPr>
          <p:nvPr/>
        </p:nvSpPr>
        <p:spPr bwMode="auto">
          <a:xfrm>
            <a:off x="4059238" y="1992313"/>
            <a:ext cx="4481512" cy="3540125"/>
          </a:xfrm>
          <a:prstGeom prst="rect">
            <a:avLst/>
          </a:prstGeom>
          <a:noFill/>
          <a:ln w="9525">
            <a:noFill/>
            <a:miter lim="800000"/>
            <a:headEnd/>
            <a:tailEnd/>
          </a:ln>
        </p:spPr>
        <p:txBody>
          <a:bodyPr>
            <a:spAutoFit/>
          </a:bodyPr>
          <a:lstStyle/>
          <a:p>
            <a:r>
              <a:rPr lang="en-US" sz="2800">
                <a:latin typeface="Calibri" pitchFamily="34" charset="0"/>
              </a:rPr>
              <a:t>During his round-the-world voyage on the HMS Beagle, Darwin collected evidence to support the theory of evolution, that idea that species change over time and evolved from a common ancestor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2"/>
          <p:cNvSpPr txBox="1">
            <a:spLocks noChangeArrowheads="1"/>
          </p:cNvSpPr>
          <p:nvPr/>
        </p:nvSpPr>
        <p:spPr bwMode="auto">
          <a:xfrm>
            <a:off x="1069975" y="473075"/>
            <a:ext cx="6723063" cy="954088"/>
          </a:xfrm>
          <a:prstGeom prst="rect">
            <a:avLst/>
          </a:prstGeom>
          <a:noFill/>
          <a:ln w="9525">
            <a:noFill/>
            <a:miter lim="800000"/>
            <a:headEnd/>
            <a:tailEnd/>
          </a:ln>
        </p:spPr>
        <p:txBody>
          <a:bodyPr>
            <a:spAutoFit/>
          </a:bodyPr>
          <a:lstStyle/>
          <a:p>
            <a:pPr algn="ctr"/>
            <a:r>
              <a:rPr lang="en-US" sz="2800" b="1">
                <a:latin typeface="Calibri" pitchFamily="34" charset="0"/>
              </a:rPr>
              <a:t>Evidence for Evolution</a:t>
            </a:r>
          </a:p>
          <a:p>
            <a:pPr algn="ctr"/>
            <a:r>
              <a:rPr lang="en-US" sz="2800" b="1" i="1">
                <a:latin typeface="Calibri" pitchFamily="34" charset="0"/>
              </a:rPr>
              <a:t>Species Changing Over Time</a:t>
            </a:r>
          </a:p>
        </p:txBody>
      </p:sp>
      <p:pic>
        <p:nvPicPr>
          <p:cNvPr id="15362" name="Picture 6" descr="horse-evolution.jpg"/>
          <p:cNvPicPr>
            <a:picLocks noChangeAspect="1"/>
          </p:cNvPicPr>
          <p:nvPr/>
        </p:nvPicPr>
        <p:blipFill>
          <a:blip r:embed="rId2"/>
          <a:srcRect/>
          <a:stretch>
            <a:fillRect/>
          </a:stretch>
        </p:blipFill>
        <p:spPr bwMode="auto">
          <a:xfrm>
            <a:off x="0" y="1663700"/>
            <a:ext cx="3086100" cy="4419600"/>
          </a:xfrm>
          <a:prstGeom prst="rect">
            <a:avLst/>
          </a:prstGeom>
          <a:noFill/>
          <a:ln w="9525">
            <a:noFill/>
            <a:miter lim="800000"/>
            <a:headEnd/>
            <a:tailEnd/>
          </a:ln>
        </p:spPr>
      </p:pic>
      <p:pic>
        <p:nvPicPr>
          <p:cNvPr id="15363" name="Picture 8" descr="images.jpg"/>
          <p:cNvPicPr>
            <a:picLocks noChangeAspect="1"/>
          </p:cNvPicPr>
          <p:nvPr/>
        </p:nvPicPr>
        <p:blipFill>
          <a:blip r:embed="rId3"/>
          <a:srcRect/>
          <a:stretch>
            <a:fillRect/>
          </a:stretch>
        </p:blipFill>
        <p:spPr bwMode="auto">
          <a:xfrm>
            <a:off x="2667000" y="4875213"/>
            <a:ext cx="6477000" cy="1257300"/>
          </a:xfrm>
          <a:prstGeom prst="rect">
            <a:avLst/>
          </a:prstGeom>
          <a:noFill/>
          <a:ln w="9525">
            <a:noFill/>
            <a:miter lim="800000"/>
            <a:headEnd/>
            <a:tailEnd/>
          </a:ln>
        </p:spPr>
      </p:pic>
      <p:pic>
        <p:nvPicPr>
          <p:cNvPr id="15364" name="Picture 9" descr="whale-evolution-570.jpg"/>
          <p:cNvPicPr>
            <a:picLocks noChangeAspect="1"/>
          </p:cNvPicPr>
          <p:nvPr/>
        </p:nvPicPr>
        <p:blipFill>
          <a:blip r:embed="rId4"/>
          <a:srcRect/>
          <a:stretch>
            <a:fillRect/>
          </a:stretch>
        </p:blipFill>
        <p:spPr bwMode="auto">
          <a:xfrm>
            <a:off x="3011488" y="1776413"/>
            <a:ext cx="6186487" cy="2647950"/>
          </a:xfrm>
          <a:prstGeom prst="rect">
            <a:avLst/>
          </a:prstGeom>
          <a:noFill/>
          <a:ln w="9525">
            <a:noFill/>
            <a:miter lim="800000"/>
            <a:headEnd/>
            <a:tailEnd/>
          </a:ln>
        </p:spPr>
      </p:pic>
      <p:sp>
        <p:nvSpPr>
          <p:cNvPr id="15365" name="TextBox 10"/>
          <p:cNvSpPr txBox="1">
            <a:spLocks noChangeArrowheads="1"/>
          </p:cNvSpPr>
          <p:nvPr/>
        </p:nvSpPr>
        <p:spPr bwMode="auto">
          <a:xfrm>
            <a:off x="274638" y="6375400"/>
            <a:ext cx="1671637" cy="369888"/>
          </a:xfrm>
          <a:prstGeom prst="rect">
            <a:avLst/>
          </a:prstGeom>
          <a:noFill/>
          <a:ln w="9525">
            <a:noFill/>
            <a:miter lim="800000"/>
            <a:headEnd/>
            <a:tailEnd/>
          </a:ln>
        </p:spPr>
        <p:txBody>
          <a:bodyPr wrap="none">
            <a:spAutoFit/>
          </a:bodyPr>
          <a:lstStyle/>
          <a:p>
            <a:r>
              <a:rPr lang="en-US">
                <a:latin typeface="Calibri" pitchFamily="34" charset="0"/>
              </a:rPr>
              <a:t>Horse Evolution</a:t>
            </a:r>
          </a:p>
        </p:txBody>
      </p:sp>
      <p:sp>
        <p:nvSpPr>
          <p:cNvPr id="15366" name="TextBox 11"/>
          <p:cNvSpPr txBox="1">
            <a:spLocks noChangeArrowheads="1"/>
          </p:cNvSpPr>
          <p:nvPr/>
        </p:nvSpPr>
        <p:spPr bwMode="auto">
          <a:xfrm>
            <a:off x="5307013" y="6378575"/>
            <a:ext cx="1919287" cy="369888"/>
          </a:xfrm>
          <a:prstGeom prst="rect">
            <a:avLst/>
          </a:prstGeom>
          <a:noFill/>
          <a:ln w="9525">
            <a:noFill/>
            <a:miter lim="800000"/>
            <a:headEnd/>
            <a:tailEnd/>
          </a:ln>
        </p:spPr>
        <p:txBody>
          <a:bodyPr wrap="none">
            <a:spAutoFit/>
          </a:bodyPr>
          <a:lstStyle/>
          <a:p>
            <a:r>
              <a:rPr lang="en-US">
                <a:latin typeface="Calibri" pitchFamily="34" charset="0"/>
              </a:rPr>
              <a:t>Hominid Evolution</a:t>
            </a:r>
          </a:p>
        </p:txBody>
      </p:sp>
      <p:sp>
        <p:nvSpPr>
          <p:cNvPr id="15367" name="TextBox 12"/>
          <p:cNvSpPr txBox="1">
            <a:spLocks noChangeArrowheads="1"/>
          </p:cNvSpPr>
          <p:nvPr/>
        </p:nvSpPr>
        <p:spPr bwMode="auto">
          <a:xfrm>
            <a:off x="6526213" y="3689350"/>
            <a:ext cx="1727200" cy="368300"/>
          </a:xfrm>
          <a:prstGeom prst="rect">
            <a:avLst/>
          </a:prstGeom>
          <a:noFill/>
          <a:ln w="9525">
            <a:noFill/>
            <a:miter lim="800000"/>
            <a:headEnd/>
            <a:tailEnd/>
          </a:ln>
        </p:spPr>
        <p:txBody>
          <a:bodyPr wrap="none">
            <a:spAutoFit/>
          </a:bodyPr>
          <a:lstStyle/>
          <a:p>
            <a:r>
              <a:rPr lang="en-US">
                <a:latin typeface="Calibri" pitchFamily="34" charset="0"/>
              </a:rPr>
              <a:t>Whale Evolution</a:t>
            </a:r>
          </a:p>
        </p:txBody>
      </p:sp>
      <p:sp>
        <p:nvSpPr>
          <p:cNvPr id="15368" name="TextBox 13"/>
          <p:cNvSpPr txBox="1">
            <a:spLocks noChangeArrowheads="1"/>
          </p:cNvSpPr>
          <p:nvPr/>
        </p:nvSpPr>
        <p:spPr bwMode="auto">
          <a:xfrm>
            <a:off x="3036888" y="1627188"/>
            <a:ext cx="3187700" cy="1200150"/>
          </a:xfrm>
          <a:prstGeom prst="rect">
            <a:avLst/>
          </a:prstGeom>
          <a:noFill/>
          <a:ln w="9525">
            <a:noFill/>
            <a:miter lim="800000"/>
            <a:headEnd/>
            <a:tailEnd/>
          </a:ln>
        </p:spPr>
        <p:txBody>
          <a:bodyPr>
            <a:spAutoFit/>
          </a:bodyPr>
          <a:lstStyle/>
          <a:p>
            <a:pPr algn="ctr"/>
            <a:r>
              <a:rPr lang="en-US" sz="2400" b="1">
                <a:solidFill>
                  <a:srgbClr val="FF0000"/>
                </a:solidFill>
                <a:latin typeface="Calibri" pitchFamily="34" charset="0"/>
              </a:rPr>
              <a:t>How do </a:t>
            </a:r>
            <a:r>
              <a:rPr lang="en-US" sz="2400" b="1" u="sng">
                <a:solidFill>
                  <a:srgbClr val="0000FF"/>
                </a:solidFill>
                <a:latin typeface="Calibri" pitchFamily="34" charset="0"/>
              </a:rPr>
              <a:t>fossils</a:t>
            </a:r>
            <a:r>
              <a:rPr lang="en-US" sz="2400" b="1">
                <a:solidFill>
                  <a:srgbClr val="FF0000"/>
                </a:solidFill>
                <a:latin typeface="Calibri" pitchFamily="34" charset="0"/>
              </a:rPr>
              <a:t> provide evidence that species change over time?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2"/>
          <p:cNvSpPr txBox="1">
            <a:spLocks noChangeArrowheads="1"/>
          </p:cNvSpPr>
          <p:nvPr/>
        </p:nvSpPr>
        <p:spPr bwMode="auto">
          <a:xfrm>
            <a:off x="1069975" y="473075"/>
            <a:ext cx="6723063" cy="954088"/>
          </a:xfrm>
          <a:prstGeom prst="rect">
            <a:avLst/>
          </a:prstGeom>
          <a:noFill/>
          <a:ln w="9525">
            <a:noFill/>
            <a:miter lim="800000"/>
            <a:headEnd/>
            <a:tailEnd/>
          </a:ln>
        </p:spPr>
        <p:txBody>
          <a:bodyPr>
            <a:spAutoFit/>
          </a:bodyPr>
          <a:lstStyle/>
          <a:p>
            <a:pPr algn="ctr"/>
            <a:r>
              <a:rPr lang="en-US" sz="2800" b="1">
                <a:latin typeface="Calibri" pitchFamily="34" charset="0"/>
              </a:rPr>
              <a:t>Evidence for Evolution</a:t>
            </a:r>
          </a:p>
          <a:p>
            <a:pPr algn="ctr"/>
            <a:r>
              <a:rPr lang="en-US" sz="2800" b="1" i="1">
                <a:latin typeface="Calibri" pitchFamily="34" charset="0"/>
              </a:rPr>
              <a:t>Species Changing Over Time</a:t>
            </a:r>
          </a:p>
        </p:txBody>
      </p:sp>
      <p:sp>
        <p:nvSpPr>
          <p:cNvPr id="16386" name="TextBox 13"/>
          <p:cNvSpPr txBox="1">
            <a:spLocks noChangeArrowheads="1"/>
          </p:cNvSpPr>
          <p:nvPr/>
        </p:nvSpPr>
        <p:spPr bwMode="auto">
          <a:xfrm>
            <a:off x="323850" y="1403350"/>
            <a:ext cx="8664575" cy="830263"/>
          </a:xfrm>
          <a:prstGeom prst="rect">
            <a:avLst/>
          </a:prstGeom>
          <a:noFill/>
          <a:ln w="9525">
            <a:noFill/>
            <a:miter lim="800000"/>
            <a:headEnd/>
            <a:tailEnd/>
          </a:ln>
        </p:spPr>
        <p:txBody>
          <a:bodyPr>
            <a:spAutoFit/>
          </a:bodyPr>
          <a:lstStyle/>
          <a:p>
            <a:pPr algn="ctr"/>
            <a:r>
              <a:rPr lang="en-US" sz="2400" b="1">
                <a:solidFill>
                  <a:srgbClr val="FF0000"/>
                </a:solidFill>
                <a:latin typeface="Calibri" pitchFamily="34" charset="0"/>
              </a:rPr>
              <a:t>How do </a:t>
            </a:r>
            <a:r>
              <a:rPr lang="en-US" sz="2400" b="1" u="sng">
                <a:solidFill>
                  <a:srgbClr val="0000FF"/>
                </a:solidFill>
                <a:latin typeface="Calibri" pitchFamily="34" charset="0"/>
              </a:rPr>
              <a:t>homologous (similar) structures </a:t>
            </a:r>
            <a:r>
              <a:rPr lang="en-US" sz="2400" b="1">
                <a:solidFill>
                  <a:srgbClr val="FF0000"/>
                </a:solidFill>
                <a:latin typeface="Calibri" pitchFamily="34" charset="0"/>
              </a:rPr>
              <a:t>provide evidence </a:t>
            </a:r>
          </a:p>
          <a:p>
            <a:pPr algn="ctr"/>
            <a:r>
              <a:rPr lang="en-US" sz="2400" b="1">
                <a:solidFill>
                  <a:srgbClr val="FF0000"/>
                </a:solidFill>
                <a:latin typeface="Calibri" pitchFamily="34" charset="0"/>
              </a:rPr>
              <a:t>that the following animals might share a common ancestor?</a:t>
            </a:r>
          </a:p>
        </p:txBody>
      </p:sp>
      <p:pic>
        <p:nvPicPr>
          <p:cNvPr id="16387" name="Picture 1" descr="limbs.jpg"/>
          <p:cNvPicPr>
            <a:picLocks noChangeAspect="1"/>
          </p:cNvPicPr>
          <p:nvPr/>
        </p:nvPicPr>
        <p:blipFill>
          <a:blip r:embed="rId2"/>
          <a:srcRect/>
          <a:stretch>
            <a:fillRect/>
          </a:stretch>
        </p:blipFill>
        <p:spPr bwMode="auto">
          <a:xfrm>
            <a:off x="0" y="2163763"/>
            <a:ext cx="9144000"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2"/>
          <p:cNvSpPr txBox="1">
            <a:spLocks noChangeArrowheads="1"/>
          </p:cNvSpPr>
          <p:nvPr/>
        </p:nvSpPr>
        <p:spPr bwMode="auto">
          <a:xfrm>
            <a:off x="1069975" y="473075"/>
            <a:ext cx="6723063" cy="954088"/>
          </a:xfrm>
          <a:prstGeom prst="rect">
            <a:avLst/>
          </a:prstGeom>
          <a:noFill/>
          <a:ln w="9525">
            <a:noFill/>
            <a:miter lim="800000"/>
            <a:headEnd/>
            <a:tailEnd/>
          </a:ln>
        </p:spPr>
        <p:txBody>
          <a:bodyPr>
            <a:spAutoFit/>
          </a:bodyPr>
          <a:lstStyle/>
          <a:p>
            <a:pPr algn="ctr"/>
            <a:r>
              <a:rPr lang="en-US" sz="2800" b="1">
                <a:latin typeface="Calibri" pitchFamily="34" charset="0"/>
              </a:rPr>
              <a:t>Evidence for Evolution</a:t>
            </a:r>
          </a:p>
          <a:p>
            <a:pPr algn="ctr"/>
            <a:r>
              <a:rPr lang="en-US" sz="2800" b="1" i="1">
                <a:latin typeface="Calibri" pitchFamily="34" charset="0"/>
              </a:rPr>
              <a:t>Species Changing Over Time</a:t>
            </a:r>
          </a:p>
        </p:txBody>
      </p:sp>
      <p:sp>
        <p:nvSpPr>
          <p:cNvPr id="17410" name="TextBox 13"/>
          <p:cNvSpPr txBox="1">
            <a:spLocks noChangeArrowheads="1"/>
          </p:cNvSpPr>
          <p:nvPr/>
        </p:nvSpPr>
        <p:spPr bwMode="auto">
          <a:xfrm>
            <a:off x="323850" y="1403350"/>
            <a:ext cx="8664575" cy="830263"/>
          </a:xfrm>
          <a:prstGeom prst="rect">
            <a:avLst/>
          </a:prstGeom>
          <a:noFill/>
          <a:ln w="9525">
            <a:noFill/>
            <a:miter lim="800000"/>
            <a:headEnd/>
            <a:tailEnd/>
          </a:ln>
        </p:spPr>
        <p:txBody>
          <a:bodyPr>
            <a:spAutoFit/>
          </a:bodyPr>
          <a:lstStyle/>
          <a:p>
            <a:pPr algn="ctr"/>
            <a:r>
              <a:rPr lang="en-US" sz="2400" b="1">
                <a:solidFill>
                  <a:srgbClr val="FF0000"/>
                </a:solidFill>
                <a:latin typeface="Calibri" pitchFamily="34" charset="0"/>
              </a:rPr>
              <a:t>How do </a:t>
            </a:r>
            <a:r>
              <a:rPr lang="en-US" sz="2400" b="1" u="sng">
                <a:solidFill>
                  <a:srgbClr val="0000FF"/>
                </a:solidFill>
                <a:latin typeface="Calibri" pitchFamily="34" charset="0"/>
              </a:rPr>
              <a:t>embryos</a:t>
            </a:r>
            <a:r>
              <a:rPr lang="en-US" sz="2400">
                <a:solidFill>
                  <a:srgbClr val="0000FF"/>
                </a:solidFill>
                <a:latin typeface="Calibri" pitchFamily="34" charset="0"/>
              </a:rPr>
              <a:t> </a:t>
            </a:r>
            <a:r>
              <a:rPr lang="en-US" sz="2400" b="1">
                <a:solidFill>
                  <a:srgbClr val="FF0000"/>
                </a:solidFill>
                <a:latin typeface="Calibri" pitchFamily="34" charset="0"/>
              </a:rPr>
              <a:t>provide evidence </a:t>
            </a:r>
          </a:p>
          <a:p>
            <a:pPr algn="ctr"/>
            <a:r>
              <a:rPr lang="en-US" sz="2400" b="1">
                <a:solidFill>
                  <a:srgbClr val="FF0000"/>
                </a:solidFill>
                <a:latin typeface="Calibri" pitchFamily="34" charset="0"/>
              </a:rPr>
              <a:t>that the following animals might share a common ancestor?</a:t>
            </a:r>
          </a:p>
        </p:txBody>
      </p:sp>
      <p:pic>
        <p:nvPicPr>
          <p:cNvPr id="17411" name="Picture 3" descr="embryoes2116.jpg"/>
          <p:cNvPicPr>
            <a:picLocks noChangeAspect="1"/>
          </p:cNvPicPr>
          <p:nvPr/>
        </p:nvPicPr>
        <p:blipFill>
          <a:blip r:embed="rId2"/>
          <a:srcRect/>
          <a:stretch>
            <a:fillRect/>
          </a:stretch>
        </p:blipFill>
        <p:spPr bwMode="auto">
          <a:xfrm>
            <a:off x="1941513" y="2527300"/>
            <a:ext cx="508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2"/>
          <p:cNvSpPr txBox="1">
            <a:spLocks noChangeArrowheads="1"/>
          </p:cNvSpPr>
          <p:nvPr/>
        </p:nvSpPr>
        <p:spPr bwMode="auto">
          <a:xfrm>
            <a:off x="995363" y="473075"/>
            <a:ext cx="6723062" cy="954088"/>
          </a:xfrm>
          <a:prstGeom prst="rect">
            <a:avLst/>
          </a:prstGeom>
          <a:noFill/>
          <a:ln w="9525">
            <a:noFill/>
            <a:miter lim="800000"/>
            <a:headEnd/>
            <a:tailEnd/>
          </a:ln>
        </p:spPr>
        <p:txBody>
          <a:bodyPr>
            <a:spAutoFit/>
          </a:bodyPr>
          <a:lstStyle/>
          <a:p>
            <a:pPr algn="ctr"/>
            <a:r>
              <a:rPr lang="en-US" sz="2800" b="1">
                <a:latin typeface="Calibri" pitchFamily="34" charset="0"/>
              </a:rPr>
              <a:t>Evidence for Darwin’s</a:t>
            </a:r>
          </a:p>
          <a:p>
            <a:pPr algn="ctr"/>
            <a:r>
              <a:rPr lang="en-US" sz="2800" b="1">
                <a:latin typeface="Calibri" pitchFamily="34" charset="0"/>
              </a:rPr>
              <a:t> Theory of Evolution by Natural Selection</a:t>
            </a:r>
          </a:p>
        </p:txBody>
      </p:sp>
      <p:pic>
        <p:nvPicPr>
          <p:cNvPr id="18434" name="Picture 3" descr="Charles_Darwin_photograph_by_Julia_Margaret_Cameron,_1968.jpg"/>
          <p:cNvPicPr>
            <a:picLocks noChangeAspect="1"/>
          </p:cNvPicPr>
          <p:nvPr/>
        </p:nvPicPr>
        <p:blipFill>
          <a:blip r:embed="rId2"/>
          <a:srcRect/>
          <a:stretch>
            <a:fillRect/>
          </a:stretch>
        </p:blipFill>
        <p:spPr bwMode="auto">
          <a:xfrm>
            <a:off x="393700" y="1676400"/>
            <a:ext cx="3316288" cy="4383088"/>
          </a:xfrm>
          <a:prstGeom prst="rect">
            <a:avLst/>
          </a:prstGeom>
          <a:noFill/>
          <a:ln w="9525">
            <a:noFill/>
            <a:miter lim="800000"/>
            <a:headEnd/>
            <a:tailEnd/>
          </a:ln>
        </p:spPr>
      </p:pic>
      <p:sp>
        <p:nvSpPr>
          <p:cNvPr id="18435" name="TextBox 1"/>
          <p:cNvSpPr txBox="1">
            <a:spLocks noChangeArrowheads="1"/>
          </p:cNvSpPr>
          <p:nvPr/>
        </p:nvSpPr>
        <p:spPr bwMode="auto">
          <a:xfrm>
            <a:off x="4059238" y="1992313"/>
            <a:ext cx="4892675" cy="3970337"/>
          </a:xfrm>
          <a:prstGeom prst="rect">
            <a:avLst/>
          </a:prstGeom>
          <a:noFill/>
          <a:ln w="9525">
            <a:noFill/>
            <a:miter lim="800000"/>
            <a:headEnd/>
            <a:tailEnd/>
          </a:ln>
        </p:spPr>
        <p:txBody>
          <a:bodyPr>
            <a:spAutoFit/>
          </a:bodyPr>
          <a:lstStyle/>
          <a:p>
            <a:r>
              <a:rPr lang="en-US" sz="2800">
                <a:latin typeface="Calibri" pitchFamily="34" charset="0"/>
              </a:rPr>
              <a:t>Darwin proposed that evolution occurred by </a:t>
            </a:r>
            <a:r>
              <a:rPr lang="en-US" sz="2800" u="sng">
                <a:solidFill>
                  <a:srgbClr val="3366FF"/>
                </a:solidFill>
                <a:latin typeface="Calibri" pitchFamily="34" charset="0"/>
              </a:rPr>
              <a:t>natural selection</a:t>
            </a:r>
            <a:r>
              <a:rPr lang="en-US" sz="2800">
                <a:latin typeface="Calibri" pitchFamily="34" charset="0"/>
              </a:rPr>
              <a:t>:</a:t>
            </a:r>
          </a:p>
          <a:p>
            <a:endParaRPr lang="en-US" sz="2800">
              <a:latin typeface="Calibri" pitchFamily="34" charset="0"/>
            </a:endParaRPr>
          </a:p>
          <a:p>
            <a:r>
              <a:rPr lang="en-US" sz="2800">
                <a:latin typeface="Calibri" pitchFamily="34" charset="0"/>
              </a:rPr>
              <a:t>-There is </a:t>
            </a:r>
            <a:r>
              <a:rPr lang="en-US" sz="2800" u="sng">
                <a:solidFill>
                  <a:srgbClr val="0000FF"/>
                </a:solidFill>
                <a:latin typeface="Calibri" pitchFamily="34" charset="0"/>
              </a:rPr>
              <a:t>variation</a:t>
            </a:r>
            <a:r>
              <a:rPr lang="en-US" sz="2800">
                <a:latin typeface="Calibri" pitchFamily="34" charset="0"/>
              </a:rPr>
              <a:t> within populations. </a:t>
            </a:r>
          </a:p>
          <a:p>
            <a:endParaRPr lang="en-US" sz="2800">
              <a:latin typeface="Calibri" pitchFamily="34" charset="0"/>
            </a:endParaRPr>
          </a:p>
          <a:p>
            <a:r>
              <a:rPr lang="en-US" sz="2800">
                <a:latin typeface="Calibri" pitchFamily="34" charset="0"/>
              </a:rPr>
              <a:t>- The “fittest” organisms, best adapted to an environment, will  </a:t>
            </a:r>
            <a:r>
              <a:rPr lang="en-US" sz="2800" u="sng">
                <a:solidFill>
                  <a:srgbClr val="0000FF"/>
                </a:solidFill>
                <a:latin typeface="Calibri" pitchFamily="34" charset="0"/>
              </a:rPr>
              <a:t>survive and reproduce</a:t>
            </a:r>
            <a:r>
              <a:rPr lang="en-US" sz="2800">
                <a:latin typeface="Calibri"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2"/>
          <p:cNvSpPr txBox="1">
            <a:spLocks noChangeArrowheads="1"/>
          </p:cNvSpPr>
          <p:nvPr/>
        </p:nvSpPr>
        <p:spPr bwMode="auto">
          <a:xfrm>
            <a:off x="995363" y="473075"/>
            <a:ext cx="6723062" cy="523875"/>
          </a:xfrm>
          <a:prstGeom prst="rect">
            <a:avLst/>
          </a:prstGeom>
          <a:noFill/>
          <a:ln w="9525">
            <a:noFill/>
            <a:miter lim="800000"/>
            <a:headEnd/>
            <a:tailEnd/>
          </a:ln>
        </p:spPr>
        <p:txBody>
          <a:bodyPr>
            <a:spAutoFit/>
          </a:bodyPr>
          <a:lstStyle/>
          <a:p>
            <a:pPr algn="ctr"/>
            <a:r>
              <a:rPr lang="en-US" sz="2800" b="1">
                <a:latin typeface="Calibri" pitchFamily="34" charset="0"/>
              </a:rPr>
              <a:t>Theory of Evolution by Natural Selection</a:t>
            </a:r>
          </a:p>
        </p:txBody>
      </p:sp>
      <p:pic>
        <p:nvPicPr>
          <p:cNvPr id="19458" name="Picture 4"/>
          <p:cNvPicPr>
            <a:picLocks noChangeAspect="1"/>
          </p:cNvPicPr>
          <p:nvPr/>
        </p:nvPicPr>
        <p:blipFill>
          <a:blip r:embed="rId2"/>
          <a:srcRect/>
          <a:stretch>
            <a:fillRect/>
          </a:stretch>
        </p:blipFill>
        <p:spPr bwMode="auto">
          <a:xfrm>
            <a:off x="2703513" y="1500188"/>
            <a:ext cx="3035300" cy="2552700"/>
          </a:xfrm>
          <a:prstGeom prst="rect">
            <a:avLst/>
          </a:prstGeom>
          <a:noFill/>
          <a:ln w="9525">
            <a:noFill/>
            <a:miter lim="800000"/>
            <a:headEnd/>
            <a:tailEnd/>
          </a:ln>
        </p:spPr>
      </p:pic>
      <p:sp>
        <p:nvSpPr>
          <p:cNvPr id="19459" name="TextBox 6"/>
          <p:cNvSpPr txBox="1">
            <a:spLocks noChangeArrowheads="1"/>
          </p:cNvSpPr>
          <p:nvPr/>
        </p:nvSpPr>
        <p:spPr bwMode="auto">
          <a:xfrm>
            <a:off x="725488" y="4262438"/>
            <a:ext cx="7739062" cy="2524125"/>
          </a:xfrm>
          <a:prstGeom prst="rect">
            <a:avLst/>
          </a:prstGeom>
          <a:noFill/>
          <a:ln w="9525">
            <a:noFill/>
            <a:miter lim="800000"/>
            <a:headEnd/>
            <a:tailEnd/>
          </a:ln>
        </p:spPr>
        <p:txBody>
          <a:bodyPr wrap="none">
            <a:spAutoFit/>
          </a:bodyPr>
          <a:lstStyle/>
          <a:p>
            <a:r>
              <a:rPr lang="en-US" sz="2000">
                <a:latin typeface="Calibri" pitchFamily="34" charset="0"/>
              </a:rPr>
              <a:t>Which of the following best explains why the beak shape of each species </a:t>
            </a:r>
          </a:p>
          <a:p>
            <a:r>
              <a:rPr lang="en-US" sz="2000">
                <a:latin typeface="Calibri" pitchFamily="34" charset="0"/>
              </a:rPr>
              <a:t>of bird developed differently?</a:t>
            </a:r>
          </a:p>
          <a:p>
            <a:endParaRPr lang="en-US" sz="2000">
              <a:latin typeface="Calibri" pitchFamily="34" charset="0"/>
            </a:endParaRPr>
          </a:p>
          <a:p>
            <a:r>
              <a:rPr lang="en-US" sz="2000">
                <a:latin typeface="Calibri" pitchFamily="34" charset="0"/>
              </a:rPr>
              <a:t> A.Each beak shape helps the birds to produce different songs.</a:t>
            </a:r>
          </a:p>
          <a:p>
            <a:r>
              <a:rPr lang="en-US" sz="2000">
                <a:latin typeface="Calibri" pitchFamily="34" charset="0"/>
              </a:rPr>
              <a:t> B.Each beak shape is an adaptation to a specific source of food.</a:t>
            </a:r>
          </a:p>
          <a:p>
            <a:r>
              <a:rPr lang="en-US" sz="2000">
                <a:latin typeface="Calibri" pitchFamily="34" charset="0"/>
              </a:rPr>
              <a:t> C.Each beak shape is designed to construct a different type of nest.</a:t>
            </a:r>
          </a:p>
          <a:p>
            <a:r>
              <a:rPr lang="en-US" sz="2000">
                <a:latin typeface="Calibri" pitchFamily="34" charset="0"/>
              </a:rPr>
              <a:t> D.Each beak shape helps protect the birds from a different predator.</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5"/>
          <p:cNvSpPr txBox="1">
            <a:spLocks noChangeArrowheads="1"/>
          </p:cNvSpPr>
          <p:nvPr/>
        </p:nvSpPr>
        <p:spPr bwMode="auto">
          <a:xfrm>
            <a:off x="995363" y="473075"/>
            <a:ext cx="6723062" cy="523875"/>
          </a:xfrm>
          <a:prstGeom prst="rect">
            <a:avLst/>
          </a:prstGeom>
          <a:noFill/>
          <a:ln w="9525">
            <a:noFill/>
            <a:miter lim="800000"/>
            <a:headEnd/>
            <a:tailEnd/>
          </a:ln>
        </p:spPr>
        <p:txBody>
          <a:bodyPr>
            <a:spAutoFit/>
          </a:bodyPr>
          <a:lstStyle/>
          <a:p>
            <a:pPr algn="ctr"/>
            <a:r>
              <a:rPr lang="en-US" sz="2800" b="1">
                <a:latin typeface="Calibri" pitchFamily="34" charset="0"/>
              </a:rPr>
              <a:t>Organization of Ecological Systems</a:t>
            </a:r>
          </a:p>
        </p:txBody>
      </p:sp>
      <p:sp>
        <p:nvSpPr>
          <p:cNvPr id="20482" name="TextBox 3"/>
          <p:cNvSpPr txBox="1">
            <a:spLocks noChangeArrowheads="1"/>
          </p:cNvSpPr>
          <p:nvPr/>
        </p:nvSpPr>
        <p:spPr bwMode="auto">
          <a:xfrm>
            <a:off x="811213" y="1457325"/>
            <a:ext cx="185737" cy="369888"/>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0483" name="Picture 7"/>
          <p:cNvPicPr>
            <a:picLocks noChangeAspect="1"/>
          </p:cNvPicPr>
          <p:nvPr/>
        </p:nvPicPr>
        <p:blipFill>
          <a:blip r:embed="rId2"/>
          <a:srcRect/>
          <a:stretch>
            <a:fillRect/>
          </a:stretch>
        </p:blipFill>
        <p:spPr bwMode="auto">
          <a:xfrm>
            <a:off x="269875" y="1184275"/>
            <a:ext cx="4559300" cy="5067300"/>
          </a:xfrm>
          <a:prstGeom prst="rect">
            <a:avLst/>
          </a:prstGeom>
          <a:noFill/>
          <a:ln w="9525">
            <a:noFill/>
            <a:miter lim="800000"/>
            <a:headEnd/>
            <a:tailEnd/>
          </a:ln>
        </p:spPr>
      </p:pic>
      <p:sp>
        <p:nvSpPr>
          <p:cNvPr id="20484" name="Rectangle 8"/>
          <p:cNvSpPr>
            <a:spLocks noChangeArrowheads="1"/>
          </p:cNvSpPr>
          <p:nvPr/>
        </p:nvSpPr>
        <p:spPr bwMode="auto">
          <a:xfrm>
            <a:off x="3654425" y="4410075"/>
            <a:ext cx="5251450" cy="646113"/>
          </a:xfrm>
          <a:prstGeom prst="rect">
            <a:avLst/>
          </a:prstGeom>
          <a:noFill/>
          <a:ln w="9525">
            <a:noFill/>
            <a:miter lim="800000"/>
            <a:headEnd/>
            <a:tailEnd/>
          </a:ln>
        </p:spPr>
        <p:txBody>
          <a:bodyPr wrap="none">
            <a:spAutoFit/>
          </a:bodyPr>
          <a:lstStyle/>
          <a:p>
            <a:r>
              <a:rPr lang="en-US" b="1" u="sng">
                <a:latin typeface="Calibri" pitchFamily="34" charset="0"/>
              </a:rPr>
              <a:t>Population</a:t>
            </a:r>
            <a:r>
              <a:rPr lang="en-US">
                <a:latin typeface="Calibri" pitchFamily="34" charset="0"/>
              </a:rPr>
              <a:t>: A group of individuals of the </a:t>
            </a:r>
            <a:r>
              <a:rPr lang="en-US" b="1" u="sng">
                <a:solidFill>
                  <a:srgbClr val="3366FF"/>
                </a:solidFill>
                <a:latin typeface="Calibri" pitchFamily="34" charset="0"/>
              </a:rPr>
              <a:t>same species</a:t>
            </a:r>
          </a:p>
          <a:p>
            <a:r>
              <a:rPr lang="en-US">
                <a:latin typeface="Calibri" pitchFamily="34" charset="0"/>
              </a:rPr>
              <a:t>that live in an ecosystem</a:t>
            </a:r>
          </a:p>
        </p:txBody>
      </p:sp>
      <p:sp>
        <p:nvSpPr>
          <p:cNvPr id="20485" name="Rectangle 9"/>
          <p:cNvSpPr>
            <a:spLocks noChangeArrowheads="1"/>
          </p:cNvSpPr>
          <p:nvPr/>
        </p:nvSpPr>
        <p:spPr bwMode="auto">
          <a:xfrm>
            <a:off x="3889375" y="3605213"/>
            <a:ext cx="5275263" cy="646112"/>
          </a:xfrm>
          <a:prstGeom prst="rect">
            <a:avLst/>
          </a:prstGeom>
          <a:noFill/>
          <a:ln w="9525">
            <a:noFill/>
            <a:miter lim="800000"/>
            <a:headEnd/>
            <a:tailEnd/>
          </a:ln>
        </p:spPr>
        <p:txBody>
          <a:bodyPr>
            <a:spAutoFit/>
          </a:bodyPr>
          <a:lstStyle/>
          <a:p>
            <a:r>
              <a:rPr lang="en-US" b="1" u="sng">
                <a:latin typeface="Calibri" pitchFamily="34" charset="0"/>
              </a:rPr>
              <a:t>Community</a:t>
            </a:r>
            <a:r>
              <a:rPr lang="en-US" b="1">
                <a:latin typeface="Calibri" pitchFamily="34" charset="0"/>
              </a:rPr>
              <a:t>:  </a:t>
            </a:r>
            <a:r>
              <a:rPr lang="en-US">
                <a:latin typeface="Calibri" pitchFamily="34" charset="0"/>
              </a:rPr>
              <a:t>All of the populations of </a:t>
            </a:r>
            <a:r>
              <a:rPr lang="en-US" b="1" u="sng">
                <a:solidFill>
                  <a:srgbClr val="3366FF"/>
                </a:solidFill>
                <a:latin typeface="Calibri" pitchFamily="34" charset="0"/>
              </a:rPr>
              <a:t>different species </a:t>
            </a:r>
            <a:r>
              <a:rPr lang="en-US">
                <a:latin typeface="Calibri" pitchFamily="34" charset="0"/>
              </a:rPr>
              <a:t>that live in an ecosystem </a:t>
            </a:r>
          </a:p>
        </p:txBody>
      </p:sp>
      <p:sp>
        <p:nvSpPr>
          <p:cNvPr id="20486" name="Rectangle 10"/>
          <p:cNvSpPr>
            <a:spLocks noChangeArrowheads="1"/>
          </p:cNvSpPr>
          <p:nvPr/>
        </p:nvSpPr>
        <p:spPr bwMode="auto">
          <a:xfrm>
            <a:off x="4083050" y="2800350"/>
            <a:ext cx="5275263" cy="646113"/>
          </a:xfrm>
          <a:prstGeom prst="rect">
            <a:avLst/>
          </a:prstGeom>
          <a:noFill/>
          <a:ln w="9525">
            <a:noFill/>
            <a:miter lim="800000"/>
            <a:headEnd/>
            <a:tailEnd/>
          </a:ln>
        </p:spPr>
        <p:txBody>
          <a:bodyPr>
            <a:spAutoFit/>
          </a:bodyPr>
          <a:lstStyle/>
          <a:p>
            <a:r>
              <a:rPr lang="en-US" b="1" u="sng">
                <a:latin typeface="Calibri" pitchFamily="34" charset="0"/>
              </a:rPr>
              <a:t>Ecosystem</a:t>
            </a:r>
            <a:r>
              <a:rPr lang="en-US">
                <a:latin typeface="Calibri" pitchFamily="34" charset="0"/>
              </a:rPr>
              <a:t>:  All of the </a:t>
            </a:r>
            <a:r>
              <a:rPr lang="en-US" b="1">
                <a:solidFill>
                  <a:srgbClr val="3366FF"/>
                </a:solidFill>
                <a:latin typeface="Calibri" pitchFamily="34" charset="0"/>
              </a:rPr>
              <a:t>living (biotic) and non-living</a:t>
            </a:r>
          </a:p>
          <a:p>
            <a:r>
              <a:rPr lang="en-US" b="1">
                <a:solidFill>
                  <a:srgbClr val="3366FF"/>
                </a:solidFill>
                <a:latin typeface="Calibri" pitchFamily="34" charset="0"/>
              </a:rPr>
              <a:t>(abiotic)  </a:t>
            </a:r>
            <a:r>
              <a:rPr lang="en-US">
                <a:latin typeface="Calibri" pitchFamily="34" charset="0"/>
              </a:rPr>
              <a:t>components of an ecological region</a:t>
            </a:r>
          </a:p>
        </p:txBody>
      </p:sp>
      <p:sp>
        <p:nvSpPr>
          <p:cNvPr id="20487" name="Rectangle 11"/>
          <p:cNvSpPr>
            <a:spLocks noChangeArrowheads="1"/>
          </p:cNvSpPr>
          <p:nvPr/>
        </p:nvSpPr>
        <p:spPr bwMode="auto">
          <a:xfrm>
            <a:off x="4319588" y="2265363"/>
            <a:ext cx="5275262" cy="368300"/>
          </a:xfrm>
          <a:prstGeom prst="rect">
            <a:avLst/>
          </a:prstGeom>
          <a:noFill/>
          <a:ln w="9525">
            <a:noFill/>
            <a:miter lim="800000"/>
            <a:headEnd/>
            <a:tailEnd/>
          </a:ln>
        </p:spPr>
        <p:txBody>
          <a:bodyPr>
            <a:spAutoFit/>
          </a:bodyPr>
          <a:lstStyle/>
          <a:p>
            <a:r>
              <a:rPr lang="en-US" b="1" u="sng">
                <a:latin typeface="Calibri" pitchFamily="34" charset="0"/>
              </a:rPr>
              <a:t>Biosphere</a:t>
            </a:r>
            <a:r>
              <a:rPr lang="en-US">
                <a:latin typeface="Calibri" pitchFamily="34" charset="0"/>
              </a:rPr>
              <a:t>:  All of the ecosystems on Earth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5"/>
          <p:cNvSpPr txBox="1">
            <a:spLocks noChangeArrowheads="1"/>
          </p:cNvSpPr>
          <p:nvPr/>
        </p:nvSpPr>
        <p:spPr bwMode="auto">
          <a:xfrm>
            <a:off x="995363" y="473075"/>
            <a:ext cx="6723062" cy="523875"/>
          </a:xfrm>
          <a:prstGeom prst="rect">
            <a:avLst/>
          </a:prstGeom>
          <a:noFill/>
          <a:ln w="9525">
            <a:noFill/>
            <a:miter lim="800000"/>
            <a:headEnd/>
            <a:tailEnd/>
          </a:ln>
        </p:spPr>
        <p:txBody>
          <a:bodyPr>
            <a:spAutoFit/>
          </a:bodyPr>
          <a:lstStyle/>
          <a:p>
            <a:pPr algn="ctr"/>
            <a:r>
              <a:rPr lang="en-US" sz="2800" b="1">
                <a:latin typeface="Calibri" pitchFamily="34" charset="0"/>
              </a:rPr>
              <a:t>Food Chains/Webs</a:t>
            </a:r>
          </a:p>
        </p:txBody>
      </p:sp>
      <p:sp>
        <p:nvSpPr>
          <p:cNvPr id="21506" name="TextBox 3"/>
          <p:cNvSpPr txBox="1">
            <a:spLocks noChangeArrowheads="1"/>
          </p:cNvSpPr>
          <p:nvPr/>
        </p:nvSpPr>
        <p:spPr bwMode="auto">
          <a:xfrm>
            <a:off x="811213" y="1457325"/>
            <a:ext cx="185737" cy="369888"/>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1507" name="Picture 6"/>
          <p:cNvPicPr>
            <a:picLocks noChangeAspect="1"/>
          </p:cNvPicPr>
          <p:nvPr/>
        </p:nvPicPr>
        <p:blipFill>
          <a:blip r:embed="rId2"/>
          <a:srcRect/>
          <a:stretch>
            <a:fillRect/>
          </a:stretch>
        </p:blipFill>
        <p:spPr bwMode="auto">
          <a:xfrm>
            <a:off x="874713" y="1123950"/>
            <a:ext cx="6905625" cy="4770438"/>
          </a:xfrm>
          <a:prstGeom prst="rect">
            <a:avLst/>
          </a:prstGeom>
          <a:noFill/>
          <a:ln w="9525">
            <a:noFill/>
            <a:miter lim="800000"/>
            <a:headEnd/>
            <a:tailEnd/>
          </a:ln>
        </p:spPr>
      </p:pic>
      <p:sp>
        <p:nvSpPr>
          <p:cNvPr id="21508" name="TextBox 7"/>
          <p:cNvSpPr txBox="1">
            <a:spLocks noChangeArrowheads="1"/>
          </p:cNvSpPr>
          <p:nvPr/>
        </p:nvSpPr>
        <p:spPr bwMode="auto">
          <a:xfrm>
            <a:off x="749300" y="6016625"/>
            <a:ext cx="7762875" cy="647700"/>
          </a:xfrm>
          <a:prstGeom prst="rect">
            <a:avLst/>
          </a:prstGeom>
          <a:noFill/>
          <a:ln w="9525">
            <a:noFill/>
            <a:miter lim="800000"/>
            <a:headEnd/>
            <a:tailEnd/>
          </a:ln>
        </p:spPr>
        <p:txBody>
          <a:bodyPr wrap="none">
            <a:spAutoFit/>
          </a:bodyPr>
          <a:lstStyle/>
          <a:p>
            <a:r>
              <a:rPr lang="en-US" u="sng">
                <a:latin typeface="Calibri" pitchFamily="34" charset="0"/>
              </a:rPr>
              <a:t>CAN YOU</a:t>
            </a:r>
            <a:r>
              <a:rPr lang="en-US">
                <a:latin typeface="Calibri" pitchFamily="34" charset="0"/>
              </a:rPr>
              <a:t>:  Identify the source of energy in the food web? Identify the producers, </a:t>
            </a:r>
          </a:p>
          <a:p>
            <a:r>
              <a:rPr lang="en-US">
                <a:latin typeface="Calibri" pitchFamily="34" charset="0"/>
              </a:rPr>
              <a:t>primary consumers, secondary consumers, tertiary consumers?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506</TotalTime>
  <Words>442</Words>
  <Application>Microsoft Macintosh PowerPoint</Application>
  <PresentationFormat>On-screen Show (4:3)</PresentationFormat>
  <Paragraphs>62</Paragraphs>
  <Slides>12</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12</vt:i4>
      </vt:variant>
    </vt:vector>
  </HeadingPairs>
  <TitlesOfParts>
    <vt:vector size="17" baseType="lpstr">
      <vt:lpstr>Calibri</vt:lpstr>
      <vt:lpstr>Arial</vt:lpstr>
      <vt:lpstr>Arial Black</vt:lpstr>
      <vt:lpstr>Palatino</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Hingham Middle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Roberts</dc:creator>
  <cp:lastModifiedBy>default</cp:lastModifiedBy>
  <cp:revision>37</cp:revision>
  <dcterms:created xsi:type="dcterms:W3CDTF">2014-01-01T15:09:24Z</dcterms:created>
  <dcterms:modified xsi:type="dcterms:W3CDTF">2014-01-13T17:08:22Z</dcterms:modified>
</cp:coreProperties>
</file>